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PT Sans Narrow"/>
      <p:regular r:id="rId42"/>
      <p:bold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PTSansNarrow-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PTSansNarrow-bold.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a0c83ff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a0c83ff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4a278f68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4a278f68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a278f68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4a278f68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a278f68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a278f68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4a278f680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4a278f680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4a278f68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4a278f68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9dd6a47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9dd6a47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9dd6a478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9dd6a47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9dd6a478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9dd6a478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9ef2001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9ef2001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d9041ba0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d9041ba0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d9041ba0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d9041ba0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d9041ba0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d9041ba0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4a278f6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4a278f6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d9041ba0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d9041ba0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4a278f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4a278f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4a278f6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4a278f6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4a278f6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4a278f6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4a278f6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4a278f6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4a278f6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4a278f6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a07007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a07007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a7d8b11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a7d8b11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7633d6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7633d6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92e2646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92e2646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92e2646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92e2646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a7d8b11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a7d8b11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a7d8b11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a7d8b11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a7d8b1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a7d8b11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9de093dd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9de093dd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9ef2001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9ef2001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a07007f79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a07007f79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researchgate.net/figure/Diffusion-network-examples-The-network-visualization-in-a-shows-that-rumors-involve-a_fig2_312367197" TargetMode="External"/><Relationship Id="rId4" Type="http://schemas.openxmlformats.org/officeDocument/2006/relationships/hyperlink" Target="https://www.ncbi.nlm.nih.gov/pmc/articles/PMC6231818/" TargetMode="External"/><Relationship Id="rId5" Type="http://schemas.openxmlformats.org/officeDocument/2006/relationships/hyperlink" Target="https://www.sciencedirect.com/science/article/pii/S0747563218303613#bib19" TargetMode="External"/><Relationship Id="rId6" Type="http://schemas.openxmlformats.org/officeDocument/2006/relationships/hyperlink" Target="https://www.ncbi.nlm.nih.gov/pmc/articles/PMC712353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217106"/>
            <a:ext cx="7136700" cy="1557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Misinformation Flow in Social Networks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PT Sans Narrow"/>
                <a:ea typeface="PT Sans Narrow"/>
                <a:cs typeface="PT Sans Narrow"/>
                <a:sym typeface="PT Sans Narrow"/>
              </a:rPr>
              <a:t>Group -14</a:t>
            </a:r>
            <a:endParaRPr b="1" sz="3000">
              <a:solidFill>
                <a:schemeClr val="accent1"/>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 - Test</a:t>
            </a:r>
            <a:endParaRPr/>
          </a:p>
        </p:txBody>
      </p:sp>
      <p:sp>
        <p:nvSpPr>
          <p:cNvPr id="140" name="Google Shape;140;p22"/>
          <p:cNvSpPr txBox="1"/>
          <p:nvPr>
            <p:ph idx="1" type="body"/>
          </p:nvPr>
        </p:nvSpPr>
        <p:spPr>
          <a:xfrm>
            <a:off x="311700" y="1350175"/>
            <a:ext cx="8520600" cy="3021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T-Test or the Student’s test is used to reject a null-hypothesis or not reject it.</a:t>
            </a:r>
            <a:endParaRPr sz="1500"/>
          </a:p>
          <a:p>
            <a:pPr indent="-323850" lvl="0" marL="457200" rtl="0" algn="l">
              <a:spcBef>
                <a:spcPts val="0"/>
              </a:spcBef>
              <a:spcAft>
                <a:spcPts val="0"/>
              </a:spcAft>
              <a:buSzPts val="1500"/>
              <a:buChar char="●"/>
            </a:pPr>
            <a:r>
              <a:rPr lang="en" sz="1500"/>
              <a:t> We will be using the independent T-Test to determine the diffusion characteristics and draw a comparison, showing that there is a difference in the tweets, likes or comments between the misinformation and the true information.</a:t>
            </a:r>
            <a:endParaRPr sz="1500"/>
          </a:p>
          <a:p>
            <a:pPr indent="-323850" lvl="0" marL="457200" rtl="0" algn="l">
              <a:spcBef>
                <a:spcPts val="0"/>
              </a:spcBef>
              <a:spcAft>
                <a:spcPts val="0"/>
              </a:spcAft>
              <a:buSzPts val="1500"/>
              <a:buChar char="●"/>
            </a:pPr>
            <a:r>
              <a:rPr i="1" lang="en" sz="1500"/>
              <a:t>T-value = (difference between group means)/(variability between the groups)</a:t>
            </a:r>
            <a:endParaRPr i="1" sz="1500"/>
          </a:p>
          <a:p>
            <a:pPr indent="-323850" lvl="0" marL="457200" rtl="0" algn="l">
              <a:spcBef>
                <a:spcPts val="0"/>
              </a:spcBef>
              <a:spcAft>
                <a:spcPts val="0"/>
              </a:spcAft>
              <a:buSzPts val="1500"/>
              <a:buChar char="●"/>
            </a:pPr>
            <a:r>
              <a:rPr lang="en" sz="1500"/>
              <a:t>The factors like number of tweets, p-value, degree of freedom, mean, variance, skewness and kurtosis can help us understand the spread of diffusion of misinformation and analyse the characteristics of such networks, and the properties of true and misinformation. </a:t>
            </a:r>
            <a:endParaRPr sz="1500"/>
          </a:p>
          <a:p>
            <a:pPr indent="0" lvl="0" marL="457200" rtl="0" algn="l">
              <a:spcBef>
                <a:spcPts val="1200"/>
              </a:spcBef>
              <a:spcAft>
                <a:spcPts val="12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311700" y="2515100"/>
            <a:ext cx="8520600" cy="2311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865">
                <a:latin typeface="Times New Roman"/>
                <a:ea typeface="Times New Roman"/>
                <a:cs typeface="Times New Roman"/>
                <a:sym typeface="Times New Roman"/>
              </a:rPr>
              <a:t>Formula: t-val =difference between the means of group/ variability of the groups</a:t>
            </a:r>
            <a:endParaRPr sz="5865">
              <a:latin typeface="Times New Roman"/>
              <a:ea typeface="Times New Roman"/>
              <a:cs typeface="Times New Roman"/>
              <a:sym typeface="Times New Roman"/>
            </a:endParaRPr>
          </a:p>
          <a:p>
            <a:pPr indent="0" lvl="0" marL="0" rtl="0" algn="l">
              <a:spcBef>
                <a:spcPts val="1200"/>
              </a:spcBef>
              <a:spcAft>
                <a:spcPts val="0"/>
              </a:spcAft>
              <a:buNone/>
            </a:pPr>
            <a:r>
              <a:rPr lang="en" sz="5865">
                <a:latin typeface="Times New Roman"/>
                <a:ea typeface="Times New Roman"/>
                <a:cs typeface="Times New Roman"/>
                <a:sym typeface="Times New Roman"/>
              </a:rPr>
              <a:t>Null hypothesis: There is no significant statistical difference between the retweets, favourites or comments between true and misinformation.</a:t>
            </a:r>
            <a:endParaRPr sz="5865">
              <a:latin typeface="Times New Roman"/>
              <a:ea typeface="Times New Roman"/>
              <a:cs typeface="Times New Roman"/>
              <a:sym typeface="Times New Roman"/>
            </a:endParaRPr>
          </a:p>
          <a:p>
            <a:pPr indent="0" lvl="0" marL="0" rtl="0" algn="l">
              <a:spcBef>
                <a:spcPts val="1200"/>
              </a:spcBef>
              <a:spcAft>
                <a:spcPts val="0"/>
              </a:spcAft>
              <a:buNone/>
            </a:pPr>
            <a:r>
              <a:rPr lang="en" sz="5865">
                <a:latin typeface="Times New Roman"/>
                <a:ea typeface="Times New Roman"/>
                <a:cs typeface="Times New Roman"/>
                <a:sym typeface="Times New Roman"/>
              </a:rPr>
              <a:t>Observations: The t-test gives t-values </a:t>
            </a:r>
            <a:r>
              <a:rPr lang="en" sz="5865">
                <a:solidFill>
                  <a:srgbClr val="212121"/>
                </a:solidFill>
                <a:highlight>
                  <a:srgbClr val="FFFFFF"/>
                </a:highlight>
                <a:latin typeface="Times New Roman"/>
                <a:ea typeface="Times New Roman"/>
                <a:cs typeface="Times New Roman"/>
                <a:sym typeface="Times New Roman"/>
              </a:rPr>
              <a:t>1.52, 1.92 and 1.67 for retweets, favourites and comments. The number of degrees of freedom we obtained is 8 and on taking a significance level of 5% as a one-tailed test (p=0.05). We find our </a:t>
            </a:r>
            <a:r>
              <a:rPr lang="en" sz="5865">
                <a:solidFill>
                  <a:srgbClr val="212121"/>
                </a:solidFill>
                <a:highlight>
                  <a:srgbClr val="FFFFFF"/>
                </a:highlight>
                <a:latin typeface="Times New Roman"/>
                <a:ea typeface="Times New Roman"/>
                <a:cs typeface="Times New Roman"/>
                <a:sym typeface="Times New Roman"/>
              </a:rPr>
              <a:t>critical</a:t>
            </a:r>
            <a:r>
              <a:rPr lang="en" sz="5865">
                <a:solidFill>
                  <a:srgbClr val="212121"/>
                </a:solidFill>
                <a:highlight>
                  <a:srgbClr val="FFFFFF"/>
                </a:highlight>
                <a:latin typeface="Times New Roman"/>
                <a:ea typeface="Times New Roman"/>
                <a:cs typeface="Times New Roman"/>
                <a:sym typeface="Times New Roman"/>
              </a:rPr>
              <a:t> value is 1.86. Thus, our t-value is greater than our critical value in the number of favourites, so we can reject our null hypothesis for favourites and accept it for the other two cases.</a:t>
            </a:r>
            <a:endParaRPr sz="5865">
              <a:solidFill>
                <a:srgbClr val="21212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5865">
              <a:solidFill>
                <a:srgbClr val="21212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34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6" name="Google Shape;146;p23"/>
          <p:cNvPicPr preferRelativeResize="0"/>
          <p:nvPr/>
        </p:nvPicPr>
        <p:blipFill>
          <a:blip r:embed="rId3">
            <a:alphaModFix/>
          </a:blip>
          <a:stretch>
            <a:fillRect/>
          </a:stretch>
        </p:blipFill>
        <p:spPr>
          <a:xfrm>
            <a:off x="354738" y="340750"/>
            <a:ext cx="8434524" cy="223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idx="1" type="body"/>
          </p:nvPr>
        </p:nvSpPr>
        <p:spPr>
          <a:xfrm>
            <a:off x="311700" y="542200"/>
            <a:ext cx="8520600" cy="37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solidFill>
                <a:srgbClr val="21212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600">
                <a:solidFill>
                  <a:srgbClr val="212121"/>
                </a:solidFill>
                <a:highlight>
                  <a:srgbClr val="FFFFFF"/>
                </a:highlight>
                <a:latin typeface="Times New Roman"/>
                <a:ea typeface="Times New Roman"/>
                <a:cs typeface="Times New Roman"/>
                <a:sym typeface="Times New Roman"/>
              </a:rPr>
              <a:t>Conclusion: The diffusion of misinformation in favourites is statistically much significant from the diffusion of true information in favourites. </a:t>
            </a:r>
            <a:endParaRPr sz="1600">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Analysis: </a:t>
            </a:r>
            <a:r>
              <a:rPr lang="en" sz="1600">
                <a:latin typeface="Times New Roman"/>
                <a:ea typeface="Times New Roman"/>
                <a:cs typeface="Times New Roman"/>
                <a:sym typeface="Times New Roman"/>
              </a:rPr>
              <a:t>The Independent Sampled T-test was performed. The increased </a:t>
            </a:r>
            <a:r>
              <a:rPr b="1" lang="en" sz="1600">
                <a:latin typeface="Times New Roman"/>
                <a:ea typeface="Times New Roman"/>
                <a:cs typeface="Times New Roman"/>
                <a:sym typeface="Times New Roman"/>
              </a:rPr>
              <a:t>kurtosis</a:t>
            </a:r>
            <a:r>
              <a:rPr lang="en" sz="1600">
                <a:latin typeface="Times New Roman"/>
                <a:ea typeface="Times New Roman"/>
                <a:cs typeface="Times New Roman"/>
                <a:sym typeface="Times New Roman"/>
              </a:rPr>
              <a:t> indicate that there is increase in the tail data greater than normal distribution.</a:t>
            </a:r>
            <a:endParaRPr sz="1600">
              <a:latin typeface="Times New Roman"/>
              <a:ea typeface="Times New Roman"/>
              <a:cs typeface="Times New Roman"/>
              <a:sym typeface="Times New Roman"/>
            </a:endParaRPr>
          </a:p>
          <a:p>
            <a:pPr indent="0" lvl="0" marL="0" rtl="0" algn="l">
              <a:spcBef>
                <a:spcPts val="1200"/>
              </a:spcBef>
              <a:spcAft>
                <a:spcPts val="0"/>
              </a:spcAft>
              <a:buNone/>
            </a:pPr>
            <a:r>
              <a:rPr lang="en" sz="1600">
                <a:latin typeface="Times New Roman"/>
                <a:ea typeface="Times New Roman"/>
                <a:cs typeface="Times New Roman"/>
                <a:sym typeface="Times New Roman"/>
              </a:rPr>
              <a:t>The lower value shows lower values in tail data. Thus increased kurtosis indicates </a:t>
            </a:r>
            <a:r>
              <a:rPr b="1" lang="en" sz="1600">
                <a:latin typeface="Times New Roman"/>
                <a:ea typeface="Times New Roman"/>
                <a:cs typeface="Times New Roman"/>
                <a:sym typeface="Times New Roman"/>
              </a:rPr>
              <a:t>extreme data, </a:t>
            </a:r>
            <a:r>
              <a:rPr lang="en" sz="1600">
                <a:latin typeface="Times New Roman"/>
                <a:ea typeface="Times New Roman"/>
                <a:cs typeface="Times New Roman"/>
                <a:sym typeface="Times New Roman"/>
              </a:rPr>
              <a:t>which we see only in the comments</a:t>
            </a: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0" rtl="0" algn="l">
              <a:spcBef>
                <a:spcPts val="1200"/>
              </a:spcBef>
              <a:spcAft>
                <a:spcPts val="1200"/>
              </a:spcAft>
              <a:buNone/>
            </a:pPr>
            <a:r>
              <a:rPr b="1" lang="en" sz="1600">
                <a:latin typeface="Times New Roman"/>
                <a:ea typeface="Times New Roman"/>
                <a:cs typeface="Times New Roman"/>
                <a:sym typeface="Times New Roman"/>
              </a:rPr>
              <a:t>Skewness </a:t>
            </a:r>
            <a:r>
              <a:rPr lang="en" sz="1600">
                <a:latin typeface="Times New Roman"/>
                <a:ea typeface="Times New Roman"/>
                <a:cs typeface="Times New Roman"/>
                <a:sym typeface="Times New Roman"/>
              </a:rPr>
              <a:t>has all values positive, this shows that our bell curve is distorted to the right. So there is a distortion of data.</a:t>
            </a:r>
            <a:endParaRPr sz="16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311700" y="430525"/>
            <a:ext cx="4486800" cy="413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Divergence is data is observed by this graph. We see that the maximum divergence occurs because of the difference in the means of true and false information, especially in the number of comments. </a:t>
            </a:r>
            <a:endParaRPr/>
          </a:p>
          <a:p>
            <a:pPr indent="0" lvl="0" marL="0" rtl="0" algn="l">
              <a:spcBef>
                <a:spcPts val="1200"/>
              </a:spcBef>
              <a:spcAft>
                <a:spcPts val="0"/>
              </a:spcAft>
              <a:buNone/>
            </a:pPr>
            <a:r>
              <a:rPr lang="en"/>
              <a:t>So diffusion index is higher in retweets and comments when compared to favourites.</a:t>
            </a:r>
            <a:endParaRPr/>
          </a:p>
          <a:p>
            <a:pPr indent="0" lvl="0" marL="0" rtl="0" algn="l">
              <a:spcBef>
                <a:spcPts val="1200"/>
              </a:spcBef>
              <a:spcAft>
                <a:spcPts val="0"/>
              </a:spcAft>
              <a:buNone/>
            </a:pPr>
            <a:r>
              <a:rPr lang="en"/>
              <a:t>We see that overall, true information diffuses more that mis-information.</a:t>
            </a:r>
            <a:endParaRPr/>
          </a:p>
          <a:p>
            <a:pPr indent="0" lvl="0" marL="0" rtl="0" algn="l">
              <a:spcBef>
                <a:spcPts val="1200"/>
              </a:spcBef>
              <a:spcAft>
                <a:spcPts val="1200"/>
              </a:spcAft>
              <a:buNone/>
            </a:pPr>
            <a:r>
              <a:t/>
            </a:r>
            <a:endParaRPr/>
          </a:p>
        </p:txBody>
      </p:sp>
      <p:pic>
        <p:nvPicPr>
          <p:cNvPr id="157" name="Google Shape;157;p25"/>
          <p:cNvPicPr preferRelativeResize="0"/>
          <p:nvPr/>
        </p:nvPicPr>
        <p:blipFill>
          <a:blip r:embed="rId3">
            <a:alphaModFix/>
          </a:blip>
          <a:stretch>
            <a:fillRect/>
          </a:stretch>
        </p:blipFill>
        <p:spPr>
          <a:xfrm>
            <a:off x="4798350" y="1008300"/>
            <a:ext cx="3886200" cy="293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127800"/>
            <a:ext cx="41634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endParaRPr/>
          </a:p>
        </p:txBody>
      </p:sp>
      <p:sp>
        <p:nvSpPr>
          <p:cNvPr id="163" name="Google Shape;163;p26"/>
          <p:cNvSpPr txBox="1"/>
          <p:nvPr>
            <p:ph idx="1" type="body"/>
          </p:nvPr>
        </p:nvSpPr>
        <p:spPr>
          <a:xfrm>
            <a:off x="209750" y="3116125"/>
            <a:ext cx="8622600" cy="1755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correlation graph is made on the various sentiments (positive,negative and neutral) of the users. We see that a positive correlation indicates that information is </a:t>
            </a:r>
            <a:r>
              <a:rPr b="1" lang="en"/>
              <a:t>more likely to be retweeted.</a:t>
            </a:r>
            <a:endParaRPr/>
          </a:p>
          <a:p>
            <a:pPr indent="0" lvl="0" marL="0" rtl="0" algn="l">
              <a:spcBef>
                <a:spcPts val="1200"/>
              </a:spcBef>
              <a:spcAft>
                <a:spcPts val="1200"/>
              </a:spcAft>
              <a:buNone/>
            </a:pPr>
            <a:r>
              <a:rPr lang="en"/>
              <a:t>A negative correlation is lesser retweeted. This analysis gives the relation between </a:t>
            </a:r>
            <a:r>
              <a:rPr b="1" lang="en"/>
              <a:t>veracity </a:t>
            </a:r>
            <a:r>
              <a:rPr lang="en"/>
              <a:t>and network diffusion characteristics. We see that there is no neutral misinformation in our dataset.</a:t>
            </a:r>
            <a:endParaRPr/>
          </a:p>
        </p:txBody>
      </p:sp>
      <p:pic>
        <p:nvPicPr>
          <p:cNvPr id="164" name="Google Shape;164;p26"/>
          <p:cNvPicPr preferRelativeResize="0"/>
          <p:nvPr/>
        </p:nvPicPr>
        <p:blipFill>
          <a:blip r:embed="rId3">
            <a:alphaModFix/>
          </a:blip>
          <a:stretch>
            <a:fillRect/>
          </a:stretch>
        </p:blipFill>
        <p:spPr>
          <a:xfrm>
            <a:off x="209750" y="722525"/>
            <a:ext cx="3880125" cy="2386900"/>
          </a:xfrm>
          <a:prstGeom prst="rect">
            <a:avLst/>
          </a:prstGeom>
          <a:noFill/>
          <a:ln>
            <a:noFill/>
          </a:ln>
        </p:spPr>
      </p:pic>
      <p:pic>
        <p:nvPicPr>
          <p:cNvPr id="165" name="Google Shape;165;p26"/>
          <p:cNvPicPr preferRelativeResize="0"/>
          <p:nvPr/>
        </p:nvPicPr>
        <p:blipFill>
          <a:blip r:embed="rId4">
            <a:alphaModFix/>
          </a:blip>
          <a:stretch>
            <a:fillRect/>
          </a:stretch>
        </p:blipFill>
        <p:spPr>
          <a:xfrm>
            <a:off x="4882975" y="659175"/>
            <a:ext cx="3390900" cy="24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idx="1" type="body"/>
          </p:nvPr>
        </p:nvSpPr>
        <p:spPr>
          <a:xfrm>
            <a:off x="305900" y="747725"/>
            <a:ext cx="8526300" cy="382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 the </a:t>
            </a:r>
            <a:r>
              <a:rPr b="1" lang="en"/>
              <a:t>Pearson’s coefficient</a:t>
            </a:r>
            <a:r>
              <a:rPr lang="en"/>
              <a:t> as a metric of correlation. It uses covariance and gives the relationship between the variables.</a:t>
            </a:r>
            <a:endParaRPr/>
          </a:p>
          <a:p>
            <a:pPr indent="0" lvl="0" marL="0" rtl="0" algn="l">
              <a:spcBef>
                <a:spcPts val="1200"/>
              </a:spcBef>
              <a:spcAft>
                <a:spcPts val="0"/>
              </a:spcAft>
              <a:buNone/>
            </a:pPr>
            <a:r>
              <a:rPr lang="en"/>
              <a:t>The closer the relationship, the stronger the veracity and network diffusion of the information.</a:t>
            </a:r>
            <a:endParaRPr/>
          </a:p>
          <a:p>
            <a:pPr indent="0" lvl="0" marL="0" rtl="0" algn="l">
              <a:spcBef>
                <a:spcPts val="1200"/>
              </a:spcBef>
              <a:spcAft>
                <a:spcPts val="0"/>
              </a:spcAft>
              <a:buNone/>
            </a:pPr>
            <a:r>
              <a:rPr lang="en"/>
              <a:t>Pearson’s Point Binomial Correlation Coefficient is used when a variable is dichotomous and this is a special case of the normal Pearson’s coefficient. </a:t>
            </a:r>
            <a:endParaRPr/>
          </a:p>
          <a:p>
            <a:pPr indent="0" lvl="0" marL="0" rtl="0" algn="l">
              <a:spcBef>
                <a:spcPts val="1200"/>
              </a:spcBef>
              <a:spcAft>
                <a:spcPts val="1200"/>
              </a:spcAft>
              <a:buNone/>
            </a:pPr>
            <a:r>
              <a:rPr lang="en"/>
              <a:t>Formula: </a:t>
            </a:r>
            <a:endParaRPr/>
          </a:p>
        </p:txBody>
      </p:sp>
      <p:pic>
        <p:nvPicPr>
          <p:cNvPr id="171" name="Google Shape;171;p27"/>
          <p:cNvPicPr preferRelativeResize="0"/>
          <p:nvPr/>
        </p:nvPicPr>
        <p:blipFill>
          <a:blip r:embed="rId3">
            <a:alphaModFix/>
          </a:blip>
          <a:stretch>
            <a:fillRect/>
          </a:stretch>
        </p:blipFill>
        <p:spPr>
          <a:xfrm>
            <a:off x="2236775" y="3074013"/>
            <a:ext cx="4171950" cy="101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Analysis</a:t>
            </a:r>
            <a:endParaRPr/>
          </a:p>
        </p:txBody>
      </p:sp>
      <p:sp>
        <p:nvSpPr>
          <p:cNvPr id="177" name="Google Shape;177;p28"/>
          <p:cNvSpPr txBox="1"/>
          <p:nvPr>
            <p:ph idx="1" type="body"/>
          </p:nvPr>
        </p:nvSpPr>
        <p:spPr>
          <a:xfrm>
            <a:off x="0" y="648500"/>
            <a:ext cx="5702400" cy="4388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Network Analysis </a:t>
            </a:r>
            <a:r>
              <a:rPr lang="en"/>
              <a:t>helps us in deep understanding the structure of a relationship in social networks, a structure or process of change in natural phenomenons, or even the analysis of biological systems of organisms.</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Use cases:</a:t>
            </a:r>
            <a:endParaRPr/>
          </a:p>
          <a:p>
            <a:pPr indent="-304164" lvl="2" marL="1371600" rtl="0" algn="l">
              <a:spcBef>
                <a:spcPts val="0"/>
              </a:spcBef>
              <a:spcAft>
                <a:spcPts val="0"/>
              </a:spcAft>
              <a:buSzPct val="100000"/>
              <a:buChar char="■"/>
            </a:pPr>
            <a:r>
              <a:rPr lang="en"/>
              <a:t>Identifying the most influential person/people in a group</a:t>
            </a:r>
            <a:endParaRPr/>
          </a:p>
          <a:p>
            <a:pPr indent="0" lvl="0" marL="1371600" rtl="0" algn="l">
              <a:spcBef>
                <a:spcPts val="1200"/>
              </a:spcBef>
              <a:spcAft>
                <a:spcPts val="0"/>
              </a:spcAft>
              <a:buNone/>
            </a:pPr>
            <a:r>
              <a:t/>
            </a:r>
            <a:endParaRPr/>
          </a:p>
          <a:p>
            <a:pPr indent="-304164" lvl="2" marL="1371600" rtl="0" algn="l">
              <a:spcBef>
                <a:spcPts val="1200"/>
              </a:spcBef>
              <a:spcAft>
                <a:spcPts val="0"/>
              </a:spcAft>
              <a:buSzPct val="100000"/>
              <a:buChar char="■"/>
            </a:pPr>
            <a:r>
              <a:rPr lang="en"/>
              <a:t>Defining characteristics of groups of users</a:t>
            </a:r>
            <a:endParaRPr/>
          </a:p>
          <a:p>
            <a:pPr indent="0" lvl="0" marL="1371600" rtl="0" algn="l">
              <a:spcBef>
                <a:spcPts val="1200"/>
              </a:spcBef>
              <a:spcAft>
                <a:spcPts val="0"/>
              </a:spcAft>
              <a:buNone/>
            </a:pPr>
            <a:r>
              <a:t/>
            </a:r>
            <a:endParaRPr/>
          </a:p>
          <a:p>
            <a:pPr indent="-304164" lvl="2" marL="1371600" rtl="0" algn="l">
              <a:spcBef>
                <a:spcPts val="1200"/>
              </a:spcBef>
              <a:spcAft>
                <a:spcPts val="0"/>
              </a:spcAft>
              <a:buSzPct val="100000"/>
              <a:buChar char="■"/>
            </a:pPr>
            <a:r>
              <a:rPr lang="en"/>
              <a:t>Prediction of suitable items for users</a:t>
            </a:r>
            <a:endParaRPr/>
          </a:p>
          <a:p>
            <a:pPr indent="0" lvl="0" marL="1371600" rtl="0" algn="l">
              <a:spcBef>
                <a:spcPts val="1200"/>
              </a:spcBef>
              <a:spcAft>
                <a:spcPts val="0"/>
              </a:spcAft>
              <a:buNone/>
            </a:pPr>
            <a:r>
              <a:t/>
            </a:r>
            <a:endParaRPr/>
          </a:p>
          <a:p>
            <a:pPr indent="0" lvl="0" marL="1371600" rtl="0" algn="l">
              <a:spcBef>
                <a:spcPts val="120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5904275" y="1545163"/>
            <a:ext cx="3136800" cy="20531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Networks</a:t>
            </a:r>
            <a:endParaRPr/>
          </a:p>
        </p:txBody>
      </p:sp>
      <p:sp>
        <p:nvSpPr>
          <p:cNvPr id="184" name="Google Shape;184;p29"/>
          <p:cNvSpPr txBox="1"/>
          <p:nvPr>
            <p:ph idx="1" type="body"/>
          </p:nvPr>
        </p:nvSpPr>
        <p:spPr>
          <a:xfrm>
            <a:off x="0" y="675150"/>
            <a:ext cx="5702400" cy="43617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Network diffusion captures the underlying mechanism of how events propagate throughout a complex network.</a:t>
            </a:r>
            <a:endParaRPr/>
          </a:p>
          <a:p>
            <a:pPr indent="0" lvl="0" marL="914400" rtl="0" algn="l">
              <a:spcBef>
                <a:spcPts val="1200"/>
              </a:spcBef>
              <a:spcAft>
                <a:spcPts val="0"/>
              </a:spcAft>
              <a:buNone/>
            </a:pPr>
            <a:r>
              <a:t/>
            </a:r>
            <a:endParaRPr/>
          </a:p>
          <a:p>
            <a:pPr indent="-325755" lvl="0" marL="457200" rtl="0" algn="l">
              <a:spcBef>
                <a:spcPts val="1200"/>
              </a:spcBef>
              <a:spcAft>
                <a:spcPts val="0"/>
              </a:spcAft>
              <a:buSzPct val="100000"/>
              <a:buChar char="●"/>
            </a:pPr>
            <a:r>
              <a:rPr lang="en"/>
              <a:t>Questions in case of misinformation:</a:t>
            </a:r>
            <a:endParaRPr/>
          </a:p>
          <a:p>
            <a:pPr indent="-304164" lvl="2" marL="1828800" rtl="0" algn="l">
              <a:spcBef>
                <a:spcPts val="0"/>
              </a:spcBef>
              <a:spcAft>
                <a:spcPts val="0"/>
              </a:spcAft>
              <a:buSzPct val="100000"/>
              <a:buChar char="■"/>
            </a:pPr>
            <a:r>
              <a:rPr lang="en"/>
              <a:t>How fast will it spread?</a:t>
            </a:r>
            <a:endParaRPr/>
          </a:p>
          <a:p>
            <a:pPr indent="0" lvl="0" marL="1828800" rtl="0" algn="l">
              <a:spcBef>
                <a:spcPts val="1200"/>
              </a:spcBef>
              <a:spcAft>
                <a:spcPts val="0"/>
              </a:spcAft>
              <a:buNone/>
            </a:pPr>
            <a:r>
              <a:t/>
            </a:r>
            <a:endParaRPr/>
          </a:p>
          <a:p>
            <a:pPr indent="-304164" lvl="2" marL="1828800" rtl="0" algn="l">
              <a:spcBef>
                <a:spcPts val="1200"/>
              </a:spcBef>
              <a:spcAft>
                <a:spcPts val="0"/>
              </a:spcAft>
              <a:buSzPct val="100000"/>
              <a:buChar char="■"/>
            </a:pPr>
            <a:r>
              <a:rPr lang="en"/>
              <a:t>How will the system as a whole react?</a:t>
            </a:r>
            <a:endParaRPr/>
          </a:p>
          <a:p>
            <a:pPr indent="0" lvl="0" marL="1828800" rtl="0" algn="l">
              <a:spcBef>
                <a:spcPts val="1200"/>
              </a:spcBef>
              <a:spcAft>
                <a:spcPts val="0"/>
              </a:spcAft>
              <a:buNone/>
            </a:pPr>
            <a:r>
              <a:t/>
            </a:r>
            <a:endParaRPr/>
          </a:p>
          <a:p>
            <a:pPr indent="-304164" lvl="2" marL="1828800" rtl="0" algn="l">
              <a:spcBef>
                <a:spcPts val="1200"/>
              </a:spcBef>
              <a:spcAft>
                <a:spcPts val="0"/>
              </a:spcAft>
              <a:buSzPct val="100000"/>
              <a:buChar char="■"/>
            </a:pPr>
            <a:r>
              <a:rPr lang="en"/>
              <a:t>What are the hubs in the network that are more connected and therefore more important than others</a:t>
            </a:r>
            <a:endParaRPr/>
          </a:p>
          <a:p>
            <a:pPr indent="0" lvl="0" marL="18288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5" name="Google Shape;185;p29"/>
          <p:cNvPicPr preferRelativeResize="0"/>
          <p:nvPr/>
        </p:nvPicPr>
        <p:blipFill>
          <a:blip r:embed="rId3">
            <a:alphaModFix/>
          </a:blip>
          <a:stretch>
            <a:fillRect/>
          </a:stretch>
        </p:blipFill>
        <p:spPr>
          <a:xfrm>
            <a:off x="5904275" y="1503388"/>
            <a:ext cx="3136800" cy="21367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Characteristics For Misinformation Tweets</a:t>
            </a:r>
            <a:endParaRPr/>
          </a:p>
        </p:txBody>
      </p:sp>
      <p:sp>
        <p:nvSpPr>
          <p:cNvPr id="191" name="Google Shape;191;p30"/>
          <p:cNvSpPr txBox="1"/>
          <p:nvPr>
            <p:ph idx="1" type="body"/>
          </p:nvPr>
        </p:nvSpPr>
        <p:spPr>
          <a:xfrm>
            <a:off x="0" y="675150"/>
            <a:ext cx="5702400" cy="4361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No. of Likes</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No. of Retweets</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No. of Comments </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Range of retweet (Timestamp)</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The Structural Virality ( Goel. et al., 2016)</a:t>
            </a:r>
            <a:endParaRPr/>
          </a:p>
          <a:p>
            <a:pPr indent="0" lvl="0" marL="18288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2" name="Google Shape;192;p30"/>
          <p:cNvPicPr preferRelativeResize="0"/>
          <p:nvPr/>
        </p:nvPicPr>
        <p:blipFill>
          <a:blip r:embed="rId3">
            <a:alphaModFix/>
          </a:blip>
          <a:stretch>
            <a:fillRect/>
          </a:stretch>
        </p:blipFill>
        <p:spPr>
          <a:xfrm>
            <a:off x="5183922" y="1702197"/>
            <a:ext cx="3783450" cy="173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Network Challenges</a:t>
            </a:r>
            <a:endParaRPr/>
          </a:p>
        </p:txBody>
      </p:sp>
      <p:sp>
        <p:nvSpPr>
          <p:cNvPr id="198" name="Google Shape;198;p31"/>
          <p:cNvSpPr txBox="1"/>
          <p:nvPr>
            <p:ph idx="1" type="body"/>
          </p:nvPr>
        </p:nvSpPr>
        <p:spPr>
          <a:xfrm>
            <a:off x="0" y="1210225"/>
            <a:ext cx="5702400" cy="4232400"/>
          </a:xfrm>
          <a:prstGeom prst="rect">
            <a:avLst/>
          </a:prstGeom>
        </p:spPr>
        <p:txBody>
          <a:bodyPr anchorCtr="0" anchor="t" bIns="91425" lIns="91425" spcFirstLastPara="1" rIns="91425" wrap="square" tIns="91425">
            <a:normAutofit lnSpcReduction="20000"/>
          </a:bodyPr>
          <a:lstStyle/>
          <a:p>
            <a:pPr indent="-307975" lvl="0" marL="457200" rtl="0" algn="l">
              <a:spcBef>
                <a:spcPts val="0"/>
              </a:spcBef>
              <a:spcAft>
                <a:spcPts val="0"/>
              </a:spcAft>
              <a:buSzPts val="1250"/>
              <a:buChar char="●"/>
            </a:pPr>
            <a:r>
              <a:rPr lang="en" sz="1250"/>
              <a:t>We’ll be using Fruchterman Reingold Layout for graph of forwarding network. Reasons:</a:t>
            </a:r>
            <a:endParaRPr sz="1250"/>
          </a:p>
          <a:p>
            <a:pPr indent="-307975" lvl="1" marL="1371600" rtl="0" algn="l">
              <a:spcBef>
                <a:spcPts val="0"/>
              </a:spcBef>
              <a:spcAft>
                <a:spcPts val="0"/>
              </a:spcAft>
              <a:buSzPts val="1250"/>
              <a:buChar char="○"/>
            </a:pPr>
            <a:r>
              <a:rPr lang="en" sz="1250"/>
              <a:t>Shows spread/flow of information between nodes</a:t>
            </a:r>
            <a:endParaRPr sz="1250"/>
          </a:p>
          <a:p>
            <a:pPr indent="-307975" lvl="1" marL="1371600" rtl="0" algn="l">
              <a:spcBef>
                <a:spcPts val="0"/>
              </a:spcBef>
              <a:spcAft>
                <a:spcPts val="0"/>
              </a:spcAft>
              <a:buSzPts val="1250"/>
              <a:buChar char="○"/>
            </a:pPr>
            <a:r>
              <a:rPr lang="en" sz="1250"/>
              <a:t>Equidistant nodes mean clear edges between nodes.</a:t>
            </a:r>
            <a:endParaRPr sz="1250"/>
          </a:p>
          <a:p>
            <a:pPr indent="-307975" lvl="1" marL="1371600" rtl="0" algn="l">
              <a:spcBef>
                <a:spcPts val="0"/>
              </a:spcBef>
              <a:spcAft>
                <a:spcPts val="0"/>
              </a:spcAft>
              <a:buSzPts val="1250"/>
              <a:buChar char="○"/>
            </a:pPr>
            <a:r>
              <a:rPr lang="en" sz="1250"/>
              <a:t>Different</a:t>
            </a:r>
            <a:r>
              <a:rPr lang="en" sz="1250"/>
              <a:t> classes of nodes and their edges can be compared more clearly</a:t>
            </a:r>
            <a:endParaRPr sz="1250"/>
          </a:p>
          <a:p>
            <a:pPr indent="0" lvl="0" marL="1371600" rtl="0" algn="l">
              <a:spcBef>
                <a:spcPts val="1200"/>
              </a:spcBef>
              <a:spcAft>
                <a:spcPts val="0"/>
              </a:spcAft>
              <a:buNone/>
            </a:pPr>
            <a:r>
              <a:t/>
            </a:r>
            <a:endParaRPr sz="1250"/>
          </a:p>
          <a:p>
            <a:pPr indent="-307975" lvl="0" marL="457200" rtl="0" algn="l">
              <a:spcBef>
                <a:spcPts val="1200"/>
              </a:spcBef>
              <a:spcAft>
                <a:spcPts val="0"/>
              </a:spcAft>
              <a:buSzPts val="1250"/>
              <a:buChar char="●"/>
            </a:pPr>
            <a:r>
              <a:rPr lang="en" sz="1250"/>
              <a:t>Individual tweets would be used as nodes where user engagement is used as a metric to highlight certain tweets </a:t>
            </a:r>
            <a:endParaRPr sz="1250"/>
          </a:p>
          <a:p>
            <a:pPr indent="0" lvl="0" marL="457200" rtl="0" algn="l">
              <a:spcBef>
                <a:spcPts val="1200"/>
              </a:spcBef>
              <a:spcAft>
                <a:spcPts val="0"/>
              </a:spcAft>
              <a:buNone/>
            </a:pPr>
            <a:r>
              <a:t/>
            </a:r>
            <a:endParaRPr sz="1250"/>
          </a:p>
          <a:p>
            <a:pPr indent="-307975" lvl="0" marL="457200" rtl="0" algn="l">
              <a:spcBef>
                <a:spcPts val="1200"/>
              </a:spcBef>
              <a:spcAft>
                <a:spcPts val="0"/>
              </a:spcAft>
              <a:buSzPts val="1250"/>
              <a:buChar char="●"/>
            </a:pPr>
            <a:r>
              <a:rPr lang="en" sz="1250"/>
              <a:t>Retweeting relationships would be </a:t>
            </a:r>
            <a:r>
              <a:rPr lang="en" sz="1250"/>
              <a:t>treated</a:t>
            </a:r>
            <a:r>
              <a:rPr lang="en" sz="1250"/>
              <a:t> as edges in the network.</a:t>
            </a:r>
            <a:endParaRPr sz="1250"/>
          </a:p>
          <a:p>
            <a:pPr indent="0" lvl="0" marL="0" rtl="0" algn="l">
              <a:spcBef>
                <a:spcPts val="1200"/>
              </a:spcBef>
              <a:spcAft>
                <a:spcPts val="0"/>
              </a:spcAft>
              <a:buNone/>
            </a:pPr>
            <a:r>
              <a:t/>
            </a:r>
            <a:endParaRPr/>
          </a:p>
          <a:p>
            <a:pPr indent="0" lvl="0" marL="18288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9" name="Google Shape;199;p31"/>
          <p:cNvPicPr preferRelativeResize="0"/>
          <p:nvPr/>
        </p:nvPicPr>
        <p:blipFill rotWithShape="1">
          <a:blip r:embed="rId3">
            <a:alphaModFix/>
          </a:blip>
          <a:srcRect b="46845" l="49272" r="0" t="0"/>
          <a:stretch/>
        </p:blipFill>
        <p:spPr>
          <a:xfrm>
            <a:off x="6422324" y="1172575"/>
            <a:ext cx="2670649" cy="2798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MEMBERS</a:t>
            </a:r>
            <a:endParaRPr/>
          </a:p>
        </p:txBody>
      </p:sp>
      <p:sp>
        <p:nvSpPr>
          <p:cNvPr id="73" name="Google Shape;73;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ADITYA SHARMA</a:t>
            </a:r>
            <a:endParaRPr/>
          </a:p>
          <a:p>
            <a:pPr indent="-304800" lvl="0" marL="457200" rtl="0" algn="l">
              <a:spcBef>
                <a:spcPts val="0"/>
              </a:spcBef>
              <a:spcAft>
                <a:spcPts val="0"/>
              </a:spcAft>
              <a:buSzPts val="1200"/>
              <a:buChar char="●"/>
            </a:pPr>
            <a:r>
              <a:rPr lang="en"/>
              <a:t>ANNAPOORANI. A</a:t>
            </a:r>
            <a:endParaRPr/>
          </a:p>
          <a:p>
            <a:pPr indent="-304800" lvl="0" marL="457200" rtl="0" algn="l">
              <a:spcBef>
                <a:spcPts val="0"/>
              </a:spcBef>
              <a:spcAft>
                <a:spcPts val="0"/>
              </a:spcAft>
              <a:buSzPts val="1200"/>
              <a:buChar char="●"/>
            </a:pPr>
            <a:r>
              <a:rPr lang="en"/>
              <a:t>PRATIK HAWARE</a:t>
            </a:r>
            <a:endParaRPr/>
          </a:p>
          <a:p>
            <a:pPr indent="-304800" lvl="0" marL="457200" rtl="0" algn="l">
              <a:spcBef>
                <a:spcPts val="0"/>
              </a:spcBef>
              <a:spcAft>
                <a:spcPts val="0"/>
              </a:spcAft>
              <a:buSzPts val="1200"/>
              <a:buChar char="●"/>
            </a:pPr>
            <a:r>
              <a:rPr lang="en"/>
              <a:t>SHLOK BANSAL</a:t>
            </a:r>
            <a:endParaRPr/>
          </a:p>
          <a:p>
            <a:pPr indent="-304800" lvl="0" marL="457200" rtl="0" algn="l">
              <a:spcBef>
                <a:spcPts val="0"/>
              </a:spcBef>
              <a:spcAft>
                <a:spcPts val="0"/>
              </a:spcAft>
              <a:buSzPts val="1200"/>
              <a:buChar char="●"/>
            </a:pPr>
            <a:r>
              <a:rPr lang="en"/>
              <a:t>KSHITIJ GUPTA</a:t>
            </a:r>
            <a:endParaRPr/>
          </a:p>
          <a:p>
            <a:pPr indent="-304800" lvl="0" marL="457200" rtl="0" algn="l">
              <a:spcBef>
                <a:spcPts val="0"/>
              </a:spcBef>
              <a:spcAft>
                <a:spcPts val="0"/>
              </a:spcAft>
              <a:buSzPts val="1200"/>
              <a:buChar char="●"/>
            </a:pPr>
            <a:r>
              <a:rPr lang="en"/>
              <a:t>KAMAL PHOOLWANI</a:t>
            </a:r>
            <a:endParaRPr/>
          </a:p>
          <a:p>
            <a:pPr indent="-304800" lvl="0" marL="457200" rtl="0" algn="l">
              <a:spcBef>
                <a:spcPts val="0"/>
              </a:spcBef>
              <a:spcAft>
                <a:spcPts val="0"/>
              </a:spcAft>
              <a:buSzPts val="1200"/>
              <a:buChar char="●"/>
            </a:pPr>
            <a:r>
              <a:rPr lang="en"/>
              <a:t>SARTHAK VERMA</a:t>
            </a:r>
            <a:endParaRPr/>
          </a:p>
          <a:p>
            <a:pPr indent="-304800" lvl="0" marL="457200" rtl="0" algn="l">
              <a:spcBef>
                <a:spcPts val="0"/>
              </a:spcBef>
              <a:spcAft>
                <a:spcPts val="0"/>
              </a:spcAft>
              <a:buSzPts val="1200"/>
              <a:buChar char="●"/>
            </a:pPr>
            <a:r>
              <a:rPr lang="en"/>
              <a:t>ALOK JAIN</a:t>
            </a:r>
            <a:endParaRPr/>
          </a:p>
          <a:p>
            <a:pPr indent="-304800" lvl="0" marL="457200" rtl="0" algn="l">
              <a:spcBef>
                <a:spcPts val="0"/>
              </a:spcBef>
              <a:spcAft>
                <a:spcPts val="0"/>
              </a:spcAft>
              <a:buSzPts val="1200"/>
              <a:buChar char="●"/>
            </a:pPr>
            <a:r>
              <a:rPr lang="en"/>
              <a:t>ASHISH RAI</a:t>
            </a:r>
            <a:endParaRPr/>
          </a:p>
          <a:p>
            <a:pPr indent="-304800" lvl="0" marL="457200" rtl="0" algn="l">
              <a:spcBef>
                <a:spcPts val="0"/>
              </a:spcBef>
              <a:spcAft>
                <a:spcPts val="0"/>
              </a:spcAft>
              <a:buSzPts val="1200"/>
              <a:buChar char="●"/>
            </a:pPr>
            <a:r>
              <a:rPr lang="en"/>
              <a:t>RAHUL KATYAL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Network Challenges</a:t>
            </a:r>
            <a:endParaRPr/>
          </a:p>
        </p:txBody>
      </p:sp>
      <p:sp>
        <p:nvSpPr>
          <p:cNvPr id="205" name="Google Shape;205;p32"/>
          <p:cNvSpPr txBox="1"/>
          <p:nvPr>
            <p:ph idx="1" type="body"/>
          </p:nvPr>
        </p:nvSpPr>
        <p:spPr>
          <a:xfrm>
            <a:off x="0" y="1430275"/>
            <a:ext cx="5702400" cy="3606600"/>
          </a:xfrm>
          <a:prstGeom prst="rect">
            <a:avLst/>
          </a:prstGeom>
        </p:spPr>
        <p:txBody>
          <a:bodyPr anchorCtr="0" anchor="t" bIns="91425" lIns="91425" spcFirstLastPara="1" rIns="91425" wrap="square" tIns="91425">
            <a:normAutofit fontScale="25000" lnSpcReduction="20000"/>
          </a:bodyPr>
          <a:lstStyle/>
          <a:p>
            <a:pPr indent="-313315" lvl="0" marL="457200" rtl="0" algn="l">
              <a:spcBef>
                <a:spcPts val="0"/>
              </a:spcBef>
              <a:spcAft>
                <a:spcPts val="0"/>
              </a:spcAft>
              <a:buSzPct val="100000"/>
              <a:buChar char="●"/>
            </a:pPr>
            <a:r>
              <a:rPr lang="en" sz="5336"/>
              <a:t>Since API only shows original tweet for retweeted tweets. The network would form star topologies and may not be able to accurately show diffusion structure.</a:t>
            </a:r>
            <a:endParaRPr sz="5336"/>
          </a:p>
          <a:p>
            <a:pPr indent="0" lvl="0" marL="914400" rtl="0" algn="l">
              <a:spcBef>
                <a:spcPts val="1200"/>
              </a:spcBef>
              <a:spcAft>
                <a:spcPts val="0"/>
              </a:spcAft>
              <a:buNone/>
            </a:pPr>
            <a:r>
              <a:t/>
            </a:r>
            <a:endParaRPr sz="5336"/>
          </a:p>
          <a:p>
            <a:pPr indent="-313315" lvl="0" marL="457200" rtl="0" algn="l">
              <a:spcBef>
                <a:spcPts val="1200"/>
              </a:spcBef>
              <a:spcAft>
                <a:spcPts val="0"/>
              </a:spcAft>
              <a:buSzPct val="100000"/>
              <a:buChar char="●"/>
            </a:pPr>
            <a:r>
              <a:rPr lang="en" sz="5336"/>
              <a:t>To show diffusion better distance from centre would be proportional to time of tweet.</a:t>
            </a:r>
            <a:endParaRPr sz="5336"/>
          </a:p>
          <a:p>
            <a:pPr indent="0" lvl="0" marL="914400" rtl="0" algn="l">
              <a:spcBef>
                <a:spcPts val="1200"/>
              </a:spcBef>
              <a:spcAft>
                <a:spcPts val="0"/>
              </a:spcAft>
              <a:buNone/>
            </a:pPr>
            <a:r>
              <a:t/>
            </a:r>
            <a:endParaRPr sz="5336"/>
          </a:p>
          <a:p>
            <a:pPr indent="-313315" lvl="0" marL="457200" rtl="0" algn="l">
              <a:spcBef>
                <a:spcPts val="1200"/>
              </a:spcBef>
              <a:spcAft>
                <a:spcPts val="0"/>
              </a:spcAft>
              <a:buSzPct val="100000"/>
              <a:buChar char="●"/>
            </a:pPr>
            <a:r>
              <a:rPr lang="en" sz="5336"/>
              <a:t>All intermediary retweets would be considered as nodes in path.</a:t>
            </a:r>
            <a:endParaRPr sz="5336"/>
          </a:p>
          <a:p>
            <a:pPr indent="0" lvl="0" marL="914400" rtl="0" algn="l">
              <a:spcBef>
                <a:spcPts val="1200"/>
              </a:spcBef>
              <a:spcAft>
                <a:spcPts val="0"/>
              </a:spcAft>
              <a:buNone/>
            </a:pPr>
            <a:r>
              <a:t/>
            </a:r>
            <a:endParaRPr sz="5336"/>
          </a:p>
          <a:p>
            <a:pPr indent="-313315" lvl="0" marL="457200" rtl="0" algn="l">
              <a:spcBef>
                <a:spcPts val="1200"/>
              </a:spcBef>
              <a:spcAft>
                <a:spcPts val="0"/>
              </a:spcAft>
              <a:buSzPct val="100000"/>
              <a:buChar char="●"/>
            </a:pPr>
            <a:r>
              <a:rPr lang="en" sz="5336"/>
              <a:t>We’ll use Weighted Softmax Function to Resolve retweet paths</a:t>
            </a:r>
            <a:endParaRPr sz="5336"/>
          </a:p>
          <a:p>
            <a:pPr indent="0" lvl="0" marL="13716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a:p>
          <a:p>
            <a:pPr indent="0" lvl="0" marL="18288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6" name="Google Shape;206;p32"/>
          <p:cNvPicPr preferRelativeResize="0"/>
          <p:nvPr/>
        </p:nvPicPr>
        <p:blipFill>
          <a:blip r:embed="rId3">
            <a:alphaModFix/>
          </a:blip>
          <a:stretch>
            <a:fillRect/>
          </a:stretch>
        </p:blipFill>
        <p:spPr>
          <a:xfrm>
            <a:off x="5941350" y="1100138"/>
            <a:ext cx="2819400" cy="294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Retweet Cascades</a:t>
            </a:r>
            <a:endParaRPr/>
          </a:p>
        </p:txBody>
      </p:sp>
      <p:pic>
        <p:nvPicPr>
          <p:cNvPr id="212" name="Google Shape;212;p33"/>
          <p:cNvPicPr preferRelativeResize="0"/>
          <p:nvPr/>
        </p:nvPicPr>
        <p:blipFill>
          <a:blip r:embed="rId3">
            <a:alphaModFix/>
          </a:blip>
          <a:stretch>
            <a:fillRect/>
          </a:stretch>
        </p:blipFill>
        <p:spPr>
          <a:xfrm>
            <a:off x="2387950" y="756600"/>
            <a:ext cx="4368112" cy="426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Retweet Cascades</a:t>
            </a:r>
            <a:endParaRPr/>
          </a:p>
        </p:txBody>
      </p:sp>
      <p:sp>
        <p:nvSpPr>
          <p:cNvPr id="218" name="Google Shape;218;p34"/>
          <p:cNvSpPr txBox="1"/>
          <p:nvPr/>
        </p:nvSpPr>
        <p:spPr>
          <a:xfrm>
            <a:off x="3737500" y="1842050"/>
            <a:ext cx="18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19" name="Google Shape;219;p34"/>
          <p:cNvPicPr preferRelativeResize="0"/>
          <p:nvPr/>
        </p:nvPicPr>
        <p:blipFill>
          <a:blip r:embed="rId3">
            <a:alphaModFix/>
          </a:blip>
          <a:stretch>
            <a:fillRect/>
          </a:stretch>
        </p:blipFill>
        <p:spPr>
          <a:xfrm>
            <a:off x="276975" y="1273525"/>
            <a:ext cx="3745182" cy="2596450"/>
          </a:xfrm>
          <a:prstGeom prst="rect">
            <a:avLst/>
          </a:prstGeom>
          <a:noFill/>
          <a:ln>
            <a:noFill/>
          </a:ln>
        </p:spPr>
      </p:pic>
      <p:sp>
        <p:nvSpPr>
          <p:cNvPr id="220" name="Google Shape;220;p34"/>
          <p:cNvSpPr txBox="1"/>
          <p:nvPr/>
        </p:nvSpPr>
        <p:spPr>
          <a:xfrm>
            <a:off x="5424225" y="1555800"/>
            <a:ext cx="3648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666666"/>
              </a:buClr>
              <a:buSzPts val="2000"/>
              <a:buFont typeface="Open Sans"/>
              <a:buAutoNum type="arabicPeriod"/>
            </a:pPr>
            <a:r>
              <a:rPr lang="en" sz="2000">
                <a:solidFill>
                  <a:srgbClr val="666666"/>
                </a:solidFill>
                <a:latin typeface="Open Sans"/>
                <a:ea typeface="Open Sans"/>
                <a:cs typeface="Open Sans"/>
                <a:sym typeface="Open Sans"/>
              </a:rPr>
              <a:t>Probability of Retweeting Drop Exponentially with Time Difference</a:t>
            </a:r>
            <a:endParaRPr sz="2000">
              <a:solidFill>
                <a:srgbClr val="666666"/>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666666"/>
              </a:solidFill>
              <a:latin typeface="Open Sans"/>
              <a:ea typeface="Open Sans"/>
              <a:cs typeface="Open Sans"/>
              <a:sym typeface="Open Sans"/>
            </a:endParaRPr>
          </a:p>
          <a:p>
            <a:pPr indent="-355600" lvl="0" marL="457200" rtl="0" algn="l">
              <a:spcBef>
                <a:spcPts val="0"/>
              </a:spcBef>
              <a:spcAft>
                <a:spcPts val="0"/>
              </a:spcAft>
              <a:buClr>
                <a:srgbClr val="666666"/>
              </a:buClr>
              <a:buSzPts val="2000"/>
              <a:buFont typeface="Open Sans"/>
              <a:buAutoNum type="arabicPeriod"/>
            </a:pPr>
            <a:r>
              <a:rPr lang="en" sz="2000">
                <a:solidFill>
                  <a:srgbClr val="666666"/>
                </a:solidFill>
                <a:latin typeface="Open Sans"/>
                <a:ea typeface="Open Sans"/>
                <a:cs typeface="Open Sans"/>
                <a:sym typeface="Open Sans"/>
              </a:rPr>
              <a:t>Users Prefer Locally Influential users</a:t>
            </a:r>
            <a:endParaRPr sz="2000">
              <a:solidFill>
                <a:srgbClr val="666666"/>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Retweet Cascades</a:t>
            </a:r>
            <a:endParaRPr/>
          </a:p>
        </p:txBody>
      </p:sp>
      <p:pic>
        <p:nvPicPr>
          <p:cNvPr id="226" name="Google Shape;226;p35"/>
          <p:cNvPicPr preferRelativeResize="0"/>
          <p:nvPr/>
        </p:nvPicPr>
        <p:blipFill>
          <a:blip r:embed="rId3">
            <a:alphaModFix/>
          </a:blip>
          <a:stretch>
            <a:fillRect/>
          </a:stretch>
        </p:blipFill>
        <p:spPr>
          <a:xfrm>
            <a:off x="2387950" y="694300"/>
            <a:ext cx="4368112" cy="426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Misinformation vs True Information</a:t>
            </a:r>
            <a:endParaRPr/>
          </a:p>
        </p:txBody>
      </p:sp>
      <p:pic>
        <p:nvPicPr>
          <p:cNvPr id="232" name="Google Shape;232;p36"/>
          <p:cNvPicPr preferRelativeResize="0"/>
          <p:nvPr/>
        </p:nvPicPr>
        <p:blipFill>
          <a:blip r:embed="rId3">
            <a:alphaModFix/>
          </a:blip>
          <a:stretch>
            <a:fillRect/>
          </a:stretch>
        </p:blipFill>
        <p:spPr>
          <a:xfrm>
            <a:off x="2423700" y="613100"/>
            <a:ext cx="4296582" cy="4261199"/>
          </a:xfrm>
          <a:prstGeom prst="rect">
            <a:avLst/>
          </a:prstGeom>
          <a:noFill/>
          <a:ln>
            <a:noFill/>
          </a:ln>
        </p:spPr>
      </p:pic>
      <p:sp>
        <p:nvSpPr>
          <p:cNvPr id="233" name="Google Shape;233;p36"/>
          <p:cNvSpPr txBox="1"/>
          <p:nvPr/>
        </p:nvSpPr>
        <p:spPr>
          <a:xfrm>
            <a:off x="7234725" y="4226925"/>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Open Sans"/>
                <a:ea typeface="Open Sans"/>
                <a:cs typeface="Open Sans"/>
                <a:sym typeface="Open Sans"/>
              </a:rPr>
              <a:t>Misinformation</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rPr lang="en">
                <a:solidFill>
                  <a:schemeClr val="accent5"/>
                </a:solidFill>
                <a:latin typeface="Open Sans"/>
                <a:ea typeface="Open Sans"/>
                <a:cs typeface="Open Sans"/>
                <a:sym typeface="Open Sans"/>
              </a:rPr>
              <a:t>True Information</a:t>
            </a:r>
            <a:endParaRPr>
              <a:solidFill>
                <a:schemeClr val="accent5"/>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Misinformation vs True Information</a:t>
            </a:r>
            <a:endParaRPr/>
          </a:p>
        </p:txBody>
      </p:sp>
      <p:sp>
        <p:nvSpPr>
          <p:cNvPr id="239" name="Google Shape;239;p37"/>
          <p:cNvSpPr txBox="1"/>
          <p:nvPr/>
        </p:nvSpPr>
        <p:spPr>
          <a:xfrm>
            <a:off x="7234725" y="4226925"/>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Open Sans"/>
                <a:ea typeface="Open Sans"/>
                <a:cs typeface="Open Sans"/>
                <a:sym typeface="Open Sans"/>
              </a:rPr>
              <a:t>Misinformation</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rPr lang="en">
                <a:solidFill>
                  <a:schemeClr val="accent5"/>
                </a:solidFill>
                <a:latin typeface="Open Sans"/>
                <a:ea typeface="Open Sans"/>
                <a:cs typeface="Open Sans"/>
                <a:sym typeface="Open Sans"/>
              </a:rPr>
              <a:t>True Information</a:t>
            </a:r>
            <a:endParaRPr>
              <a:solidFill>
                <a:schemeClr val="accent5"/>
              </a:solidFill>
              <a:latin typeface="Open Sans"/>
              <a:ea typeface="Open Sans"/>
              <a:cs typeface="Open Sans"/>
              <a:sym typeface="Open Sans"/>
            </a:endParaRPr>
          </a:p>
        </p:txBody>
      </p:sp>
      <p:pic>
        <p:nvPicPr>
          <p:cNvPr id="240" name="Google Shape;240;p37"/>
          <p:cNvPicPr preferRelativeResize="0"/>
          <p:nvPr/>
        </p:nvPicPr>
        <p:blipFill>
          <a:blip r:embed="rId3">
            <a:alphaModFix/>
          </a:blip>
          <a:stretch>
            <a:fillRect/>
          </a:stretch>
        </p:blipFill>
        <p:spPr>
          <a:xfrm>
            <a:off x="2163775" y="517175"/>
            <a:ext cx="4541051" cy="4541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Misinformation By Topics</a:t>
            </a:r>
            <a:endParaRPr/>
          </a:p>
        </p:txBody>
      </p:sp>
      <p:sp>
        <p:nvSpPr>
          <p:cNvPr id="246" name="Google Shape;246;p38"/>
          <p:cNvSpPr txBox="1"/>
          <p:nvPr/>
        </p:nvSpPr>
        <p:spPr>
          <a:xfrm>
            <a:off x="5864300" y="1859850"/>
            <a:ext cx="2883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Open Sans"/>
                <a:ea typeface="Open Sans"/>
                <a:cs typeface="Open Sans"/>
                <a:sym typeface="Open Sans"/>
              </a:rPr>
              <a:t>		</a:t>
            </a:r>
            <a:r>
              <a:rPr lang="en">
                <a:solidFill>
                  <a:srgbClr val="212121"/>
                </a:solidFill>
                <a:latin typeface="Open Sans"/>
                <a:ea typeface="Open Sans"/>
                <a:cs typeface="Open Sans"/>
                <a:sym typeface="Open Sans"/>
              </a:rPr>
              <a:t>Avg. Cascades </a:t>
            </a:r>
            <a:endParaRPr>
              <a:solidFill>
                <a:srgbClr val="212121"/>
              </a:solidFill>
              <a:latin typeface="Open Sans"/>
              <a:ea typeface="Open Sans"/>
              <a:cs typeface="Open Sans"/>
              <a:sym typeface="Open Sans"/>
            </a:endParaRPr>
          </a:p>
          <a:p>
            <a:pPr indent="0" lvl="0" marL="0" rtl="0" algn="l">
              <a:spcBef>
                <a:spcPts val="0"/>
              </a:spcBef>
              <a:spcAft>
                <a:spcPts val="0"/>
              </a:spcAft>
              <a:buNone/>
            </a:pPr>
            <a:r>
              <a:rPr lang="en">
                <a:solidFill>
                  <a:schemeClr val="accent2"/>
                </a:solidFill>
                <a:latin typeface="Open Sans"/>
                <a:ea typeface="Open Sans"/>
                <a:cs typeface="Open Sans"/>
                <a:sym typeface="Open Sans"/>
              </a:rPr>
              <a:t>Religion   		</a:t>
            </a:r>
            <a:r>
              <a:rPr lang="en">
                <a:solidFill>
                  <a:srgbClr val="212121"/>
                </a:solidFill>
                <a:latin typeface="Open Sans"/>
                <a:ea typeface="Open Sans"/>
                <a:cs typeface="Open Sans"/>
                <a:sym typeface="Open Sans"/>
              </a:rPr>
              <a:t>128</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rPr lang="en">
                <a:solidFill>
                  <a:schemeClr val="accent5"/>
                </a:solidFill>
                <a:latin typeface="Open Sans"/>
                <a:ea typeface="Open Sans"/>
                <a:cs typeface="Open Sans"/>
                <a:sym typeface="Open Sans"/>
              </a:rPr>
              <a:t>Health		</a:t>
            </a:r>
            <a:r>
              <a:rPr lang="en">
                <a:solidFill>
                  <a:srgbClr val="212121"/>
                </a:solidFill>
                <a:latin typeface="Open Sans"/>
                <a:ea typeface="Open Sans"/>
                <a:cs typeface="Open Sans"/>
                <a:sym typeface="Open Sans"/>
              </a:rPr>
              <a:t>97</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Celebrities		</a:t>
            </a:r>
            <a:r>
              <a:rPr lang="en">
                <a:solidFill>
                  <a:srgbClr val="212121"/>
                </a:solidFill>
                <a:latin typeface="Open Sans"/>
                <a:ea typeface="Open Sans"/>
                <a:cs typeface="Open Sans"/>
                <a:sym typeface="Open Sans"/>
              </a:rPr>
              <a:t>44</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accent4"/>
                </a:solidFill>
                <a:latin typeface="Open Sans"/>
                <a:ea typeface="Open Sans"/>
                <a:cs typeface="Open Sans"/>
                <a:sym typeface="Open Sans"/>
              </a:rPr>
              <a:t>War			</a:t>
            </a:r>
            <a:r>
              <a:rPr lang="en">
                <a:solidFill>
                  <a:srgbClr val="212121"/>
                </a:solidFill>
                <a:latin typeface="Open Sans"/>
                <a:ea typeface="Open Sans"/>
                <a:cs typeface="Open Sans"/>
                <a:sym typeface="Open Sans"/>
              </a:rPr>
              <a:t>73</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4"/>
              </a:solidFill>
              <a:latin typeface="Open Sans"/>
              <a:ea typeface="Open Sans"/>
              <a:cs typeface="Open Sans"/>
              <a:sym typeface="Open Sans"/>
            </a:endParaRPr>
          </a:p>
          <a:p>
            <a:pPr indent="0" lvl="0" marL="0" rtl="0" algn="l">
              <a:spcBef>
                <a:spcPts val="0"/>
              </a:spcBef>
              <a:spcAft>
                <a:spcPts val="0"/>
              </a:spcAft>
              <a:buNone/>
            </a:pPr>
            <a:r>
              <a:rPr lang="en">
                <a:solidFill>
                  <a:srgbClr val="00FF00"/>
                </a:solidFill>
                <a:latin typeface="Open Sans"/>
                <a:ea typeface="Open Sans"/>
                <a:cs typeface="Open Sans"/>
                <a:sym typeface="Open Sans"/>
              </a:rPr>
              <a:t>Politics		</a:t>
            </a:r>
            <a:r>
              <a:rPr lang="en">
                <a:solidFill>
                  <a:srgbClr val="212121"/>
                </a:solidFill>
                <a:latin typeface="Open Sans"/>
                <a:ea typeface="Open Sans"/>
                <a:cs typeface="Open Sans"/>
                <a:sym typeface="Open Sans"/>
              </a:rPr>
              <a:t>108</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rgbClr val="00FF00"/>
              </a:solidFill>
              <a:latin typeface="Open Sans"/>
              <a:ea typeface="Open Sans"/>
              <a:cs typeface="Open Sans"/>
              <a:sym typeface="Open Sans"/>
            </a:endParaRPr>
          </a:p>
          <a:p>
            <a:pPr indent="0" lvl="0" marL="0" rtl="0" algn="l">
              <a:spcBef>
                <a:spcPts val="0"/>
              </a:spcBef>
              <a:spcAft>
                <a:spcPts val="0"/>
              </a:spcAft>
              <a:buNone/>
            </a:pPr>
            <a:r>
              <a:rPr lang="en">
                <a:solidFill>
                  <a:srgbClr val="EA9999"/>
                </a:solidFill>
                <a:latin typeface="Open Sans"/>
                <a:ea typeface="Open Sans"/>
                <a:cs typeface="Open Sans"/>
                <a:sym typeface="Open Sans"/>
              </a:rPr>
              <a:t>Crisis			</a:t>
            </a:r>
            <a:r>
              <a:rPr lang="en">
                <a:solidFill>
                  <a:srgbClr val="212121"/>
                </a:solidFill>
                <a:latin typeface="Open Sans"/>
                <a:ea typeface="Open Sans"/>
                <a:cs typeface="Open Sans"/>
                <a:sym typeface="Open Sans"/>
              </a:rPr>
              <a:t>83</a:t>
            </a:r>
            <a:endParaRPr>
              <a:solidFill>
                <a:srgbClr val="212121"/>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4"/>
              </a:solidFill>
              <a:latin typeface="Open Sans"/>
              <a:ea typeface="Open Sans"/>
              <a:cs typeface="Open Sans"/>
              <a:sym typeface="Open Sans"/>
            </a:endParaRPr>
          </a:p>
        </p:txBody>
      </p:sp>
      <p:pic>
        <p:nvPicPr>
          <p:cNvPr id="247" name="Google Shape;247;p38"/>
          <p:cNvPicPr preferRelativeResize="0"/>
          <p:nvPr/>
        </p:nvPicPr>
        <p:blipFill>
          <a:blip r:embed="rId3">
            <a:alphaModFix/>
          </a:blip>
          <a:stretch>
            <a:fillRect/>
          </a:stretch>
        </p:blipFill>
        <p:spPr>
          <a:xfrm>
            <a:off x="152400" y="729900"/>
            <a:ext cx="4185962" cy="426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Misinformation By Sentiment</a:t>
            </a:r>
            <a:endParaRPr/>
          </a:p>
        </p:txBody>
      </p:sp>
      <p:sp>
        <p:nvSpPr>
          <p:cNvPr id="253" name="Google Shape;253;p39"/>
          <p:cNvSpPr txBox="1"/>
          <p:nvPr/>
        </p:nvSpPr>
        <p:spPr>
          <a:xfrm>
            <a:off x="7172425" y="4004450"/>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Open Sans"/>
                <a:ea typeface="Open Sans"/>
                <a:cs typeface="Open Sans"/>
                <a:sym typeface="Open Sans"/>
              </a:rPr>
              <a:t>Negative</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rPr lang="en">
                <a:solidFill>
                  <a:srgbClr val="76A5AF"/>
                </a:solidFill>
                <a:latin typeface="Open Sans"/>
                <a:ea typeface="Open Sans"/>
                <a:cs typeface="Open Sans"/>
                <a:sym typeface="Open Sans"/>
              </a:rPr>
              <a:t>Positive</a:t>
            </a:r>
            <a:endParaRPr>
              <a:solidFill>
                <a:srgbClr val="76A5AF"/>
              </a:solidFill>
              <a:latin typeface="Open Sans"/>
              <a:ea typeface="Open Sans"/>
              <a:cs typeface="Open Sans"/>
              <a:sym typeface="Open Sans"/>
            </a:endParaRPr>
          </a:p>
        </p:txBody>
      </p:sp>
      <p:pic>
        <p:nvPicPr>
          <p:cNvPr id="254" name="Google Shape;254;p39"/>
          <p:cNvPicPr preferRelativeResize="0"/>
          <p:nvPr/>
        </p:nvPicPr>
        <p:blipFill>
          <a:blip r:embed="rId3">
            <a:alphaModFix/>
          </a:blip>
          <a:stretch>
            <a:fillRect/>
          </a:stretch>
        </p:blipFill>
        <p:spPr>
          <a:xfrm>
            <a:off x="2726950" y="738800"/>
            <a:ext cx="3690112" cy="426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0" y="0"/>
            <a:ext cx="9144000" cy="5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Misinformation By Media Presence</a:t>
            </a:r>
            <a:endParaRPr/>
          </a:p>
        </p:txBody>
      </p:sp>
      <p:sp>
        <p:nvSpPr>
          <p:cNvPr id="260" name="Google Shape;260;p40"/>
          <p:cNvSpPr txBox="1"/>
          <p:nvPr/>
        </p:nvSpPr>
        <p:spPr>
          <a:xfrm>
            <a:off x="7172425" y="4004450"/>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27BA0"/>
                </a:solidFill>
                <a:latin typeface="Open Sans"/>
                <a:ea typeface="Open Sans"/>
                <a:cs typeface="Open Sans"/>
                <a:sym typeface="Open Sans"/>
              </a:rPr>
              <a:t>Media Present</a:t>
            </a:r>
            <a:endParaRPr>
              <a:solidFill>
                <a:srgbClr val="C27BA0"/>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spcBef>
                <a:spcPts val="0"/>
              </a:spcBef>
              <a:spcAft>
                <a:spcPts val="0"/>
              </a:spcAft>
              <a:buNone/>
            </a:pPr>
            <a:r>
              <a:rPr lang="en">
                <a:solidFill>
                  <a:schemeClr val="accent5"/>
                </a:solidFill>
                <a:latin typeface="Open Sans"/>
                <a:ea typeface="Open Sans"/>
                <a:cs typeface="Open Sans"/>
                <a:sym typeface="Open Sans"/>
              </a:rPr>
              <a:t>Not Present</a:t>
            </a:r>
            <a:endParaRPr>
              <a:solidFill>
                <a:schemeClr val="accent5"/>
              </a:solidFill>
              <a:latin typeface="Open Sans"/>
              <a:ea typeface="Open Sans"/>
              <a:cs typeface="Open Sans"/>
              <a:sym typeface="Open Sans"/>
            </a:endParaRPr>
          </a:p>
        </p:txBody>
      </p:sp>
      <p:pic>
        <p:nvPicPr>
          <p:cNvPr id="261" name="Google Shape;261;p40"/>
          <p:cNvPicPr preferRelativeResize="0"/>
          <p:nvPr/>
        </p:nvPicPr>
        <p:blipFill>
          <a:blip r:embed="rId3">
            <a:alphaModFix/>
          </a:blip>
          <a:stretch>
            <a:fillRect/>
          </a:stretch>
        </p:blipFill>
        <p:spPr>
          <a:xfrm>
            <a:off x="2592413" y="747700"/>
            <a:ext cx="3959174" cy="4261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linear Model</a:t>
            </a:r>
            <a:endParaRPr/>
          </a:p>
        </p:txBody>
      </p:sp>
      <p:sp>
        <p:nvSpPr>
          <p:cNvPr id="267" name="Google Shape;267;p41"/>
          <p:cNvSpPr txBox="1"/>
          <p:nvPr>
            <p:ph idx="1" type="body"/>
          </p:nvPr>
        </p:nvSpPr>
        <p:spPr>
          <a:xfrm>
            <a:off x="0" y="707400"/>
            <a:ext cx="5708700" cy="4337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a:p>
          <a:p>
            <a:pPr indent="-308610" lvl="0" marL="457200" rtl="0" algn="l">
              <a:spcBef>
                <a:spcPts val="1200"/>
              </a:spcBef>
              <a:spcAft>
                <a:spcPts val="0"/>
              </a:spcAft>
              <a:buSzPct val="100000"/>
              <a:buChar char="●"/>
            </a:pPr>
            <a:r>
              <a:rPr lang="en"/>
              <a:t>T</a:t>
            </a:r>
            <a:r>
              <a:rPr lang="en"/>
              <a:t>he General Linear Model (GLM) is a useful framework for comparing how several variables affect different continuous variables.</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It is mainly used for model specification. It helps us to arrive at the exact equation that will most accurately </a:t>
            </a:r>
            <a:r>
              <a:rPr lang="en"/>
              <a:t>summarize</a:t>
            </a:r>
            <a:r>
              <a:rPr lang="en"/>
              <a:t> the data, in other words it allows us to summarise the research outcomes.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It is important as incorporation of the wrong model will introduces biases and will not be able to describe the dataset accurately.</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We will use the General Linear Model (GLM) to examine the differences in diffusion characteristics between different categories of topics in true information and misinformation.</a:t>
            </a:r>
            <a:endParaRPr/>
          </a:p>
          <a:p>
            <a:pPr indent="0" lvl="0" marL="0" rtl="0" algn="l">
              <a:spcBef>
                <a:spcPts val="1200"/>
              </a:spcBef>
              <a:spcAft>
                <a:spcPts val="1200"/>
              </a:spcAft>
              <a:buNone/>
            </a:pPr>
            <a:r>
              <a:t/>
            </a:r>
            <a:endParaRPr/>
          </a:p>
        </p:txBody>
      </p:sp>
      <p:pic>
        <p:nvPicPr>
          <p:cNvPr id="268" name="Google Shape;268;p41"/>
          <p:cNvPicPr preferRelativeResize="0"/>
          <p:nvPr/>
        </p:nvPicPr>
        <p:blipFill>
          <a:blip r:embed="rId3">
            <a:alphaModFix/>
          </a:blip>
          <a:stretch>
            <a:fillRect/>
          </a:stretch>
        </p:blipFill>
        <p:spPr>
          <a:xfrm>
            <a:off x="6013500" y="1528250"/>
            <a:ext cx="3130500" cy="208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208175" y="1256975"/>
            <a:ext cx="8839199" cy="30879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linear Model</a:t>
            </a:r>
            <a:endParaRPr/>
          </a:p>
        </p:txBody>
      </p:sp>
      <p:sp>
        <p:nvSpPr>
          <p:cNvPr id="274" name="Google Shape;274;p42"/>
          <p:cNvSpPr txBox="1"/>
          <p:nvPr>
            <p:ph idx="1" type="body"/>
          </p:nvPr>
        </p:nvSpPr>
        <p:spPr>
          <a:xfrm>
            <a:off x="0" y="707400"/>
            <a:ext cx="5708700" cy="4337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325755" lvl="0" marL="457200" rtl="0" algn="l">
              <a:spcBef>
                <a:spcPts val="1200"/>
              </a:spcBef>
              <a:spcAft>
                <a:spcPts val="0"/>
              </a:spcAft>
              <a:buSzPct val="100000"/>
              <a:buChar char="●"/>
            </a:pPr>
            <a:r>
              <a:rPr lang="en"/>
              <a:t>B</a:t>
            </a:r>
            <a:r>
              <a:rPr lang="en"/>
              <a:t>ased on expected number of favorites is more likely to be spreading misinformation than information.</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T</a:t>
            </a:r>
            <a:r>
              <a:rPr lang="en"/>
              <a:t>weet classified as belonging to health, based on number of favorites is more likely to be spreading information rather than misinformation.</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T</a:t>
            </a:r>
            <a:r>
              <a:rPr lang="en"/>
              <a:t>he number of retweets and comments, the diffusion spread is varied and means are at different levels for each category.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5" name="Google Shape;275;p42"/>
          <p:cNvPicPr preferRelativeResize="0"/>
          <p:nvPr/>
        </p:nvPicPr>
        <p:blipFill>
          <a:blip r:embed="rId3">
            <a:alphaModFix/>
          </a:blip>
          <a:stretch>
            <a:fillRect/>
          </a:stretch>
        </p:blipFill>
        <p:spPr>
          <a:xfrm>
            <a:off x="5932050" y="165675"/>
            <a:ext cx="3130500" cy="2278217"/>
          </a:xfrm>
          <a:prstGeom prst="rect">
            <a:avLst/>
          </a:prstGeom>
          <a:noFill/>
          <a:ln>
            <a:noFill/>
          </a:ln>
        </p:spPr>
      </p:pic>
      <p:sp>
        <p:nvSpPr>
          <p:cNvPr id="276" name="Google Shape;276;p42"/>
          <p:cNvSpPr txBox="1"/>
          <p:nvPr/>
        </p:nvSpPr>
        <p:spPr>
          <a:xfrm>
            <a:off x="6424925" y="2331475"/>
            <a:ext cx="251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 </a:t>
            </a:r>
            <a:r>
              <a:rPr lang="en" sz="1000"/>
              <a:t>Figure : Mean Number of favorites</a:t>
            </a:r>
            <a:endParaRPr>
              <a:latin typeface="Open Sans"/>
              <a:ea typeface="Open Sans"/>
              <a:cs typeface="Open Sans"/>
              <a:sym typeface="Open Sans"/>
            </a:endParaRPr>
          </a:p>
        </p:txBody>
      </p:sp>
      <p:pic>
        <p:nvPicPr>
          <p:cNvPr id="277" name="Google Shape;277;p42"/>
          <p:cNvPicPr preferRelativeResize="0"/>
          <p:nvPr/>
        </p:nvPicPr>
        <p:blipFill>
          <a:blip r:embed="rId4">
            <a:alphaModFix/>
          </a:blip>
          <a:stretch>
            <a:fillRect/>
          </a:stretch>
        </p:blipFill>
        <p:spPr>
          <a:xfrm>
            <a:off x="6007412" y="2571750"/>
            <a:ext cx="2979772" cy="2168525"/>
          </a:xfrm>
          <a:prstGeom prst="rect">
            <a:avLst/>
          </a:prstGeom>
          <a:noFill/>
          <a:ln>
            <a:noFill/>
          </a:ln>
        </p:spPr>
      </p:pic>
      <p:sp>
        <p:nvSpPr>
          <p:cNvPr id="278" name="Google Shape;278;p42"/>
          <p:cNvSpPr txBox="1"/>
          <p:nvPr/>
        </p:nvSpPr>
        <p:spPr>
          <a:xfrm>
            <a:off x="6718625" y="4644300"/>
            <a:ext cx="193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Figure : Mean Number of Retweets</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189530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9700"/>
              <a:t>THANK YOU</a:t>
            </a:r>
            <a:endParaRPr sz="8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0" y="0"/>
            <a:ext cx="8520600" cy="71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89" name="Google Shape;289;p44"/>
          <p:cNvSpPr txBox="1"/>
          <p:nvPr>
            <p:ph idx="1" type="body"/>
          </p:nvPr>
        </p:nvSpPr>
        <p:spPr>
          <a:xfrm>
            <a:off x="0" y="642950"/>
            <a:ext cx="9144000" cy="440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u="sng">
                <a:solidFill>
                  <a:schemeClr val="hlink"/>
                </a:solidFill>
                <a:hlinkClick r:id="rId3"/>
              </a:rPr>
              <a:t>https://www.researchgate.net/figure/Diffusion-network-examples-The-network-visualization-in-a-shows-that-rumors-involve-a_fig2_312367197</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u="sng">
                <a:solidFill>
                  <a:schemeClr val="hlink"/>
                </a:solidFill>
                <a:hlinkClick r:id="rId4"/>
              </a:rPr>
              <a:t>https://www.ncbi.nlm.nih.gov/pmc/articles/PMC6231818/</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u="sng">
                <a:solidFill>
                  <a:schemeClr val="hlink"/>
                </a:solidFill>
                <a:hlinkClick r:id="rId5"/>
              </a:rPr>
              <a:t>https://www.sciencedirect.com/science/article/pii/S0747563218303613#bib19</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u="sng">
                <a:solidFill>
                  <a:schemeClr val="hlink"/>
                </a:solidFill>
                <a:hlinkClick r:id="rId6"/>
              </a:rPr>
              <a:t>https://www.ncbi.nlm.nih.gov/pmc/articles/PMC7123536/</a:t>
            </a:r>
            <a:r>
              <a:rPr lang="en" sz="1500"/>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90500" y="-55775"/>
            <a:ext cx="9974602" cy="5266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163116" y="152400"/>
            <a:ext cx="4321676" cy="4838701"/>
          </a:xfrm>
          <a:prstGeom prst="rect">
            <a:avLst/>
          </a:prstGeom>
          <a:noFill/>
          <a:ln>
            <a:noFill/>
          </a:ln>
        </p:spPr>
      </p:pic>
      <p:pic>
        <p:nvPicPr>
          <p:cNvPr id="89" name="Google Shape;89;p17"/>
          <p:cNvPicPr preferRelativeResize="0"/>
          <p:nvPr/>
        </p:nvPicPr>
        <p:blipFill>
          <a:blip r:embed="rId4">
            <a:alphaModFix/>
          </a:blip>
          <a:stretch>
            <a:fillRect/>
          </a:stretch>
        </p:blipFill>
        <p:spPr>
          <a:xfrm>
            <a:off x="4626476" y="152400"/>
            <a:ext cx="4365125" cy="45050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903750" y="702900"/>
            <a:ext cx="7731975" cy="373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a:t>
            </a:r>
            <a:endParaRPr/>
          </a:p>
        </p:txBody>
      </p:sp>
      <p:sp>
        <p:nvSpPr>
          <p:cNvPr id="100" name="Google Shape;100;p19"/>
          <p:cNvSpPr/>
          <p:nvPr/>
        </p:nvSpPr>
        <p:spPr>
          <a:xfrm>
            <a:off x="2164963" y="2248113"/>
            <a:ext cx="594300" cy="36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9"/>
          <p:cNvGrpSpPr/>
          <p:nvPr/>
        </p:nvGrpSpPr>
        <p:grpSpPr>
          <a:xfrm>
            <a:off x="571536" y="1957150"/>
            <a:ext cx="1755000" cy="1897977"/>
            <a:chOff x="571536" y="1957150"/>
            <a:chExt cx="1755000" cy="1897977"/>
          </a:xfrm>
        </p:grpSpPr>
        <p:sp>
          <p:nvSpPr>
            <p:cNvPr id="102" name="Google Shape;102;p19"/>
            <p:cNvSpPr/>
            <p:nvPr/>
          </p:nvSpPr>
          <p:spPr>
            <a:xfrm>
              <a:off x="1151886" y="19571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3" name="Google Shape;103;p19"/>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858585"/>
                  </a:solidFill>
                  <a:latin typeface="Roboto"/>
                  <a:ea typeface="Roboto"/>
                  <a:cs typeface="Roboto"/>
                  <a:sym typeface="Roboto"/>
                </a:rPr>
                <a:t>1</a:t>
              </a:r>
              <a:endParaRPr b="1" sz="800">
                <a:solidFill>
                  <a:srgbClr val="858585"/>
                </a:solidFill>
                <a:latin typeface="Roboto"/>
                <a:ea typeface="Roboto"/>
                <a:cs typeface="Roboto"/>
                <a:sym typeface="Roboto"/>
              </a:endParaRPr>
            </a:p>
          </p:txBody>
        </p:sp>
        <p:sp>
          <p:nvSpPr>
            <p:cNvPr id="104" name="Google Shape;104;p19"/>
            <p:cNvSpPr txBox="1"/>
            <p:nvPr/>
          </p:nvSpPr>
          <p:spPr>
            <a:xfrm>
              <a:off x="617413" y="2682938"/>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Collection</a:t>
              </a:r>
              <a:endParaRPr b="1" sz="1000">
                <a:solidFill>
                  <a:srgbClr val="858585"/>
                </a:solidFill>
                <a:latin typeface="Roboto"/>
                <a:ea typeface="Roboto"/>
                <a:cs typeface="Roboto"/>
                <a:sym typeface="Roboto"/>
              </a:endParaRPr>
            </a:p>
          </p:txBody>
        </p:sp>
        <p:sp>
          <p:nvSpPr>
            <p:cNvPr id="105" name="Google Shape;105;p19"/>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Collecting tweets related to a certain topic via scraping or API</a:t>
              </a:r>
              <a:endParaRPr sz="800">
                <a:solidFill>
                  <a:srgbClr val="858585"/>
                </a:solidFill>
                <a:latin typeface="Roboto"/>
                <a:ea typeface="Roboto"/>
                <a:cs typeface="Roboto"/>
                <a:sym typeface="Roboto"/>
              </a:endParaRPr>
            </a:p>
          </p:txBody>
        </p:sp>
      </p:grpSp>
      <p:grpSp>
        <p:nvGrpSpPr>
          <p:cNvPr id="106" name="Google Shape;106;p19"/>
          <p:cNvGrpSpPr/>
          <p:nvPr/>
        </p:nvGrpSpPr>
        <p:grpSpPr>
          <a:xfrm>
            <a:off x="2699410" y="1968688"/>
            <a:ext cx="1709103" cy="1897977"/>
            <a:chOff x="2699423" y="1957150"/>
            <a:chExt cx="1709103" cy="1897977"/>
          </a:xfrm>
        </p:grpSpPr>
        <p:sp>
          <p:nvSpPr>
            <p:cNvPr id="107" name="Google Shape;107;p19"/>
            <p:cNvSpPr/>
            <p:nvPr/>
          </p:nvSpPr>
          <p:spPr>
            <a:xfrm>
              <a:off x="3256823" y="19571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Filtering</a:t>
              </a:r>
              <a:endParaRPr b="1" sz="1000">
                <a:solidFill>
                  <a:srgbClr val="858585"/>
                </a:solidFill>
                <a:latin typeface="Roboto"/>
                <a:ea typeface="Roboto"/>
                <a:cs typeface="Roboto"/>
                <a:sym typeface="Roboto"/>
              </a:endParaRPr>
            </a:p>
          </p:txBody>
        </p:sp>
        <p:sp>
          <p:nvSpPr>
            <p:cNvPr id="109" name="Google Shape;109;p19"/>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Tweets that can be seen as valid misinformation tweets for our purposes are filtered out</a:t>
              </a:r>
              <a:endParaRPr sz="800">
                <a:solidFill>
                  <a:srgbClr val="858585"/>
                </a:solidFill>
                <a:latin typeface="Roboto"/>
                <a:ea typeface="Roboto"/>
                <a:cs typeface="Roboto"/>
                <a:sym typeface="Roboto"/>
              </a:endParaRPr>
            </a:p>
          </p:txBody>
        </p:sp>
        <p:sp>
          <p:nvSpPr>
            <p:cNvPr id="110" name="Google Shape;110;p19"/>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858585"/>
                  </a:solidFill>
                  <a:latin typeface="Roboto"/>
                  <a:ea typeface="Roboto"/>
                  <a:cs typeface="Roboto"/>
                  <a:sym typeface="Roboto"/>
                </a:rPr>
                <a:t>2</a:t>
              </a:r>
              <a:endParaRPr b="1" sz="800">
                <a:solidFill>
                  <a:srgbClr val="858585"/>
                </a:solidFill>
                <a:latin typeface="Roboto"/>
                <a:ea typeface="Roboto"/>
                <a:cs typeface="Roboto"/>
                <a:sym typeface="Roboto"/>
              </a:endParaRPr>
            </a:p>
          </p:txBody>
        </p:sp>
      </p:grpSp>
      <p:grpSp>
        <p:nvGrpSpPr>
          <p:cNvPr id="111" name="Google Shape;111;p19"/>
          <p:cNvGrpSpPr/>
          <p:nvPr/>
        </p:nvGrpSpPr>
        <p:grpSpPr>
          <a:xfrm>
            <a:off x="4781408" y="1957150"/>
            <a:ext cx="1709106" cy="1897975"/>
            <a:chOff x="4781408" y="1957150"/>
            <a:chExt cx="1709106" cy="1897975"/>
          </a:xfrm>
        </p:grpSpPr>
        <p:sp>
          <p:nvSpPr>
            <p:cNvPr id="112" name="Google Shape;112;p19"/>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1"/>
                  </a:solidFill>
                  <a:latin typeface="Roboto"/>
                  <a:ea typeface="Roboto"/>
                  <a:cs typeface="Roboto"/>
                  <a:sym typeface="Roboto"/>
                </a:rPr>
                <a:t>Network Analysis</a:t>
              </a:r>
              <a:endParaRPr b="1" sz="1000">
                <a:solidFill>
                  <a:schemeClr val="accent1"/>
                </a:solidFill>
                <a:latin typeface="Roboto"/>
                <a:ea typeface="Roboto"/>
                <a:cs typeface="Roboto"/>
                <a:sym typeface="Roboto"/>
              </a:endParaRPr>
            </a:p>
          </p:txBody>
        </p:sp>
        <p:sp>
          <p:nvSpPr>
            <p:cNvPr id="114" name="Google Shape;114;p19"/>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accent1"/>
                  </a:solidFill>
                  <a:latin typeface="Roboto"/>
                  <a:ea typeface="Roboto"/>
                  <a:cs typeface="Roboto"/>
                  <a:sym typeface="Roboto"/>
                </a:rPr>
                <a:t>Analyse diffusion of information in network structure</a:t>
              </a:r>
              <a:endParaRPr sz="800">
                <a:solidFill>
                  <a:schemeClr val="accent1"/>
                </a:solidFill>
                <a:latin typeface="Roboto"/>
                <a:ea typeface="Roboto"/>
                <a:cs typeface="Roboto"/>
                <a:sym typeface="Roboto"/>
              </a:endParaRPr>
            </a:p>
          </p:txBody>
        </p:sp>
        <p:sp>
          <p:nvSpPr>
            <p:cNvPr id="115" name="Google Shape;115;p19"/>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1"/>
                  </a:solidFill>
                  <a:latin typeface="Roboto"/>
                  <a:ea typeface="Roboto"/>
                  <a:cs typeface="Roboto"/>
                  <a:sym typeface="Roboto"/>
                </a:rPr>
                <a:t>3</a:t>
              </a:r>
              <a:endParaRPr b="1" sz="800">
                <a:solidFill>
                  <a:schemeClr val="accent1"/>
                </a:solidFill>
                <a:latin typeface="Roboto"/>
                <a:ea typeface="Roboto"/>
                <a:cs typeface="Roboto"/>
                <a:sym typeface="Roboto"/>
              </a:endParaRPr>
            </a:p>
          </p:txBody>
        </p:sp>
      </p:grpSp>
      <p:grpSp>
        <p:nvGrpSpPr>
          <p:cNvPr id="116" name="Google Shape;116;p19"/>
          <p:cNvGrpSpPr/>
          <p:nvPr/>
        </p:nvGrpSpPr>
        <p:grpSpPr>
          <a:xfrm>
            <a:off x="6863386" y="1957150"/>
            <a:ext cx="1709102" cy="1897977"/>
            <a:chOff x="6863386" y="1957150"/>
            <a:chExt cx="1709102" cy="1897977"/>
          </a:xfrm>
        </p:grpSpPr>
        <p:sp>
          <p:nvSpPr>
            <p:cNvPr id="117" name="Google Shape;117;p19"/>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1"/>
                  </a:solidFill>
                  <a:latin typeface="Roboto"/>
                  <a:ea typeface="Roboto"/>
                  <a:cs typeface="Roboto"/>
                  <a:sym typeface="Roboto"/>
                </a:rPr>
                <a:t>Content Analysis</a:t>
              </a:r>
              <a:endParaRPr b="1" sz="1000">
                <a:solidFill>
                  <a:schemeClr val="accent1"/>
                </a:solidFill>
                <a:latin typeface="Roboto"/>
                <a:ea typeface="Roboto"/>
                <a:cs typeface="Roboto"/>
                <a:sym typeface="Roboto"/>
              </a:endParaRPr>
            </a:p>
          </p:txBody>
        </p:sp>
        <p:sp>
          <p:nvSpPr>
            <p:cNvPr id="119" name="Google Shape;119;p19"/>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accent1"/>
                  </a:solidFill>
                  <a:latin typeface="Roboto"/>
                  <a:ea typeface="Roboto"/>
                  <a:cs typeface="Roboto"/>
                  <a:sym typeface="Roboto"/>
                </a:rPr>
                <a:t>Use sentiment analysis, topic analysis and clustering . Then use GLM for to examine the differences in diffusion characteristics</a:t>
              </a:r>
              <a:endParaRPr sz="800">
                <a:solidFill>
                  <a:schemeClr val="accent1"/>
                </a:solidFill>
                <a:latin typeface="Roboto"/>
                <a:ea typeface="Roboto"/>
                <a:cs typeface="Roboto"/>
                <a:sym typeface="Roboto"/>
              </a:endParaRPr>
            </a:p>
          </p:txBody>
        </p:sp>
        <p:sp>
          <p:nvSpPr>
            <p:cNvPr id="120" name="Google Shape;120;p19"/>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1"/>
                  </a:solidFill>
                  <a:latin typeface="Roboto"/>
                  <a:ea typeface="Roboto"/>
                  <a:cs typeface="Roboto"/>
                  <a:sym typeface="Roboto"/>
                </a:rPr>
                <a:t>4</a:t>
              </a:r>
              <a:endParaRPr b="1" sz="800">
                <a:solidFill>
                  <a:schemeClr val="accent1"/>
                </a:solidFill>
                <a:latin typeface="Roboto"/>
                <a:ea typeface="Roboto"/>
                <a:cs typeface="Roboto"/>
                <a:sym typeface="Roboto"/>
              </a:endParaRPr>
            </a:p>
          </p:txBody>
        </p:sp>
      </p:grpSp>
      <p:sp>
        <p:nvSpPr>
          <p:cNvPr id="121" name="Google Shape;121;p19"/>
          <p:cNvSpPr/>
          <p:nvPr/>
        </p:nvSpPr>
        <p:spPr>
          <a:xfrm>
            <a:off x="4337175"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6419150"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Tweets As M</a:t>
            </a:r>
            <a:r>
              <a:rPr lang="en"/>
              <a:t>isinformation</a:t>
            </a:r>
            <a:endParaRPr/>
          </a:p>
        </p:txBody>
      </p:sp>
      <p:sp>
        <p:nvSpPr>
          <p:cNvPr id="128" name="Google Shape;128;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list of trusted </a:t>
            </a:r>
            <a:r>
              <a:rPr lang="en"/>
              <a:t>handles</a:t>
            </a:r>
            <a:r>
              <a:rPr lang="en"/>
              <a:t> is maintained for initial misinformation validation.</a:t>
            </a:r>
            <a:endParaRPr/>
          </a:p>
          <a:p>
            <a:pPr indent="-342900" lvl="0" marL="457200" rtl="0" algn="l">
              <a:spcBef>
                <a:spcPts val="0"/>
              </a:spcBef>
              <a:spcAft>
                <a:spcPts val="0"/>
              </a:spcAft>
              <a:buSzPts val="1800"/>
              <a:buChar char="●"/>
            </a:pPr>
            <a:r>
              <a:rPr lang="en"/>
              <a:t>If the </a:t>
            </a:r>
            <a:r>
              <a:rPr lang="en"/>
              <a:t>tweet has cited to any of the sites or handle available in the trusted list then the information is deemed to be a valid information.</a:t>
            </a:r>
            <a:endParaRPr/>
          </a:p>
          <a:p>
            <a:pPr indent="-342900" lvl="0" marL="457200" rtl="0" algn="l">
              <a:spcBef>
                <a:spcPts val="0"/>
              </a:spcBef>
              <a:spcAft>
                <a:spcPts val="0"/>
              </a:spcAft>
              <a:buSzPts val="1800"/>
              <a:buChar char="●"/>
            </a:pPr>
            <a:r>
              <a:rPr lang="en"/>
              <a:t>If not, sentiment analysis is done. Neutral sentiment indicates valid information, strong sentiments indicate misinformation possibility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Tweets As Misinformation (Pt.2)</a:t>
            </a:r>
            <a:endParaRPr/>
          </a:p>
        </p:txBody>
      </p:sp>
      <p:pic>
        <p:nvPicPr>
          <p:cNvPr id="134" name="Google Shape;134;p21"/>
          <p:cNvPicPr preferRelativeResize="0"/>
          <p:nvPr/>
        </p:nvPicPr>
        <p:blipFill>
          <a:blip r:embed="rId3">
            <a:alphaModFix/>
          </a:blip>
          <a:stretch>
            <a:fillRect/>
          </a:stretch>
        </p:blipFill>
        <p:spPr>
          <a:xfrm>
            <a:off x="670975" y="1122650"/>
            <a:ext cx="7057147" cy="368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